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67" r:id="rId5"/>
    <p:sldId id="260" r:id="rId6"/>
    <p:sldId id="261" r:id="rId7"/>
    <p:sldId id="263" r:id="rId8"/>
    <p:sldId id="264" r:id="rId9"/>
    <p:sldId id="265" r:id="rId10"/>
    <p:sldId id="271" r:id="rId11"/>
    <p:sldId id="270" r:id="rId12"/>
    <p:sldId id="272" r:id="rId13"/>
    <p:sldId id="268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AE3"/>
    <a:srgbClr val="B29ADC"/>
    <a:srgbClr val="FEDD5E"/>
    <a:srgbClr val="221F1F"/>
    <a:srgbClr val="830D83"/>
    <a:srgbClr val="35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114" autoAdjust="0"/>
  </p:normalViewPr>
  <p:slideViewPr>
    <p:cSldViewPr snapToGrid="0">
      <p:cViewPr varScale="1">
        <p:scale>
          <a:sx n="90" d="100"/>
          <a:sy n="9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5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CFE3-5CE6-4A0E-A747-2A30B202E1E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0811F-75CB-45E8-B0C2-AE66C381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ECB73-295A-4B89-8093-1B6A4B1DCF98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D625B-5562-447C-8E45-9FD0C957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sure everyone in the audience is well-aware of cartridge case analysis.</a:t>
            </a:r>
          </a:p>
          <a:p>
            <a:r>
              <a:rPr lang="en-US" dirty="0"/>
              <a:t>However, to make sure we’re all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cartridge case analysis, the standard “pipeline” goes something like what is shown on the bottom of the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slide, we have the same pipeline as introduced in the previous slides.</a:t>
            </a:r>
          </a:p>
          <a:p>
            <a:r>
              <a:rPr lang="en-US" dirty="0"/>
              <a:t>In </a:t>
            </a:r>
            <a:r>
              <a:rPr lang="en-US" dirty="0" err="1"/>
              <a:t>cmcR</a:t>
            </a:r>
            <a:r>
              <a:rPr lang="en-US" dirty="0"/>
              <a:t>, we have taken each part of this pipeline and broken them up into individual pieces, represented by the text in the middle of the slide.</a:t>
            </a:r>
          </a:p>
          <a:p>
            <a:r>
              <a:rPr lang="en-US" dirty="0"/>
              <a:t>First, we start with two cartridge cases, as shown in gray.</a:t>
            </a:r>
          </a:p>
          <a:p>
            <a:r>
              <a:rPr lang="en-US" dirty="0"/>
              <a:t>These cartridge cases are sent (represented by the pipe symbol)</a:t>
            </a:r>
          </a:p>
          <a:p>
            <a:r>
              <a:rPr lang="en-US" dirty="0"/>
              <a:t>Then, we perform some pre-processing on scans of those cartridge cases, as shown in orange.</a:t>
            </a:r>
          </a:p>
          <a:p>
            <a:r>
              <a:rPr lang="en-US" dirty="0"/>
              <a:t>We have divided this pre-processing stage into 3 steps which I won’t discuss due to time.</a:t>
            </a:r>
          </a:p>
          <a:p>
            <a:r>
              <a:rPr lang="en-US" dirty="0"/>
              <a:t>The result of the pre-processing is shown at the bottom of the slide.</a:t>
            </a:r>
          </a:p>
          <a:p>
            <a:r>
              <a:rPr lang="en-US" dirty="0"/>
              <a:t>Next, the scans are compared to each other, as represented in purple.</a:t>
            </a:r>
          </a:p>
          <a:p>
            <a:r>
              <a:rPr lang="en-US" dirty="0"/>
              <a:t>The comparison procedure is implemented  in a function called </a:t>
            </a:r>
            <a:r>
              <a:rPr lang="en-US" dirty="0" err="1"/>
              <a:t>comparison_allTogether</a:t>
            </a:r>
            <a:r>
              <a:rPr lang="en-US" dirty="0"/>
              <a:t>().</a:t>
            </a:r>
          </a:p>
          <a:p>
            <a:r>
              <a:rPr lang="en-US" dirty="0"/>
              <a:t>Finally, the data obtained from the comparison procedure is sent to the Final Results stage in which particular cells are classified as “Congruent Matching Cells” or not.</a:t>
            </a:r>
          </a:p>
          <a:p>
            <a:r>
              <a:rPr lang="en-US" dirty="0"/>
              <a:t>The diagram at the bottom shows the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what happens if we skip the step where the trend is removed?</a:t>
            </a:r>
          </a:p>
          <a:p>
            <a:r>
              <a:rPr lang="en-US" dirty="0"/>
              <a:t>The figures below show the same pair of scans.</a:t>
            </a:r>
          </a:p>
          <a:p>
            <a:r>
              <a:rPr lang="en-US" dirty="0"/>
              <a:t>On the left, the global “tilt” or trend in the scans is not removed causing some values near the top-right to be lower, on average, than values in the bottom-left</a:t>
            </a:r>
          </a:p>
          <a:p>
            <a:endParaRPr lang="en-US" dirty="0"/>
          </a:p>
          <a:p>
            <a:r>
              <a:rPr lang="en-US" dirty="0"/>
              <a:t>On the right, this “tilt” has been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a single pair of scans is not sufficient to prove that particular step in the pipeline is warranted.</a:t>
            </a:r>
          </a:p>
          <a:p>
            <a:r>
              <a:rPr lang="en-US" dirty="0"/>
              <a:t>To justify the addition of a step, we must consider its use across many comparisons.</a:t>
            </a:r>
          </a:p>
          <a:p>
            <a:r>
              <a:rPr lang="en-US" dirty="0"/>
              <a:t>The next slide shows such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shown here indicate that removing the “tilt” to scans increases the CMC score for matching comparisons while decreasing the CMC score for non-matching comparisons, which is desired.</a:t>
            </a:r>
          </a:p>
          <a:p>
            <a:r>
              <a:rPr lang="en-US" dirty="0"/>
              <a:t>As such, these results suggest that removing the trend is a valuable addition to the overall pipeline.</a:t>
            </a:r>
          </a:p>
          <a:p>
            <a:r>
              <a:rPr lang="en-US" dirty="0"/>
              <a:t>This demonstrates how the modularization of the CMC algorithms makes experimentation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3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5400000">
            <a:off x="-1198880" y="1198880"/>
            <a:ext cx="6858000" cy="446024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942580" y="0"/>
            <a:ext cx="42494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>
            <a:off x="3482340" y="0"/>
            <a:ext cx="4460240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iagonal Stripe 11"/>
          <p:cNvSpPr/>
          <p:nvPr userDrawn="1"/>
        </p:nvSpPr>
        <p:spPr>
          <a:xfrm>
            <a:off x="4652010" y="0"/>
            <a:ext cx="3554730" cy="5476240"/>
          </a:xfrm>
          <a:prstGeom prst="diagStripe">
            <a:avLst>
              <a:gd name="adj" fmla="val 87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0240" y="3832225"/>
            <a:ext cx="6461760" cy="2387600"/>
          </a:xfrm>
        </p:spPr>
        <p:txBody>
          <a:bodyPr anchor="t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3710" y="2156143"/>
            <a:ext cx="536829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5045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404494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1071" y="1909624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Seattle,</a:t>
            </a:r>
            <a:r>
              <a:rPr lang="en-US" sz="1200" baseline="0" dirty="0">
                <a:latin typeface="+mj-lt"/>
              </a:rPr>
              <a:t> Washington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52131" y="302894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A Responsive Academy </a:t>
            </a:r>
          </a:p>
        </p:txBody>
      </p:sp>
    </p:spTree>
    <p:extLst>
      <p:ext uri="{BB962C8B-B14F-4D97-AF65-F5344CB8AC3E}">
        <p14:creationId xmlns:p14="http://schemas.microsoft.com/office/powerpoint/2010/main" val="366800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87119"/>
            <a:ext cx="2628900" cy="50898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96240"/>
            <a:ext cx="9635172" cy="1294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9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50000">
                <a:schemeClr val="bg1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1280160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6245"/>
            <a:ext cx="9657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66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5FD3-9E88-4EE2-A519-A6464A3A1E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alf Frame 7"/>
          <p:cNvSpPr/>
          <p:nvPr userDrawn="1"/>
        </p:nvSpPr>
        <p:spPr>
          <a:xfrm flipV="1">
            <a:off x="193040" y="40921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 userDrawn="1"/>
        </p:nvSpPr>
        <p:spPr>
          <a:xfrm flipV="1">
            <a:off x="0" y="363728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/>
          <p:cNvSpPr/>
          <p:nvPr userDrawn="1"/>
        </p:nvSpPr>
        <p:spPr>
          <a:xfrm rot="10800000" flipV="1">
            <a:off x="8757920" y="1805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 userDrawn="1"/>
        </p:nvSpPr>
        <p:spPr>
          <a:xfrm rot="10800000" flipV="1">
            <a:off x="8117840" y="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0" y="386080"/>
            <a:ext cx="1352407" cy="7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FE-ISU/cmcR" TargetMode="External"/><Relationship Id="rId7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ro2r.com/" TargetMode="External"/><Relationship Id="rId5" Type="http://schemas.openxmlformats.org/officeDocument/2006/relationships/hyperlink" Target="https://tsapps.nist.gov/NRBTD/Studies/Search" TargetMode="External"/><Relationship Id="rId4" Type="http://schemas.openxmlformats.org/officeDocument/2006/relationships/hyperlink" Target="mailto:jzemmels@iastate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Accessible Open-Source Implementation of the Congruent Matching Cells Algorithms for Cartridge Case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9206" y="2156143"/>
            <a:ext cx="5368290" cy="1655762"/>
          </a:xfrm>
        </p:spPr>
        <p:txBody>
          <a:bodyPr>
            <a:normAutofit/>
          </a:bodyPr>
          <a:lstStyle/>
          <a:p>
            <a:r>
              <a:rPr lang="en-US" sz="2400" dirty="0"/>
              <a:t>11:05-11:20 D38</a:t>
            </a:r>
            <a:endParaRPr lang="en-US" dirty="0"/>
          </a:p>
          <a:p>
            <a:r>
              <a:rPr lang="en-US" dirty="0"/>
              <a:t>Joseph Zemmels, Susan </a:t>
            </a:r>
            <a:r>
              <a:rPr lang="en-US" dirty="0" err="1"/>
              <a:t>Vanderplas</a:t>
            </a:r>
            <a:r>
              <a:rPr lang="en-US" dirty="0"/>
              <a:t>, Heike Hofmann</a:t>
            </a:r>
          </a:p>
        </p:txBody>
      </p:sp>
    </p:spTree>
    <p:extLst>
      <p:ext uri="{BB962C8B-B14F-4D97-AF65-F5344CB8AC3E}">
        <p14:creationId xmlns:p14="http://schemas.microsoft.com/office/powerpoint/2010/main" val="47804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Shape&#10;&#10;Description automatically generated">
            <a:extLst>
              <a:ext uri="{FF2B5EF4-FFF2-40B4-BE49-F238E27FC236}">
                <a16:creationId xmlns:a16="http://schemas.microsoft.com/office/drawing/2014/main" id="{7ABE1215-C804-4662-A1EA-233A5BAB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/>
          <a:stretch/>
        </p:blipFill>
        <p:spPr>
          <a:xfrm>
            <a:off x="2182880" y="3145696"/>
            <a:ext cx="2889504" cy="1653965"/>
          </a:xfrm>
          <a:prstGeom prst="rect">
            <a:avLst/>
          </a:prstGeom>
        </p:spPr>
      </p:pic>
      <p:pic>
        <p:nvPicPr>
          <p:cNvPr id="56" name="Picture 55" descr="Shape&#10;&#10;Description automatically generated">
            <a:extLst>
              <a:ext uri="{FF2B5EF4-FFF2-40B4-BE49-F238E27FC236}">
                <a16:creationId xmlns:a16="http://schemas.microsoft.com/office/drawing/2014/main" id="{5A3122CC-F2C5-4574-883C-58477127F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" b="3771"/>
          <a:stretch/>
        </p:blipFill>
        <p:spPr>
          <a:xfrm>
            <a:off x="6909150" y="3168563"/>
            <a:ext cx="2889504" cy="169156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444D0E1-7E82-482E-871E-0B3AE508D1B4}"/>
              </a:ext>
            </a:extLst>
          </p:cNvPr>
          <p:cNvSpPr/>
          <p:nvPr/>
        </p:nvSpPr>
        <p:spPr>
          <a:xfrm>
            <a:off x="6910875" y="1594829"/>
            <a:ext cx="2887779" cy="1288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9B5D8-5D6D-4312-B424-869EAA0C762E}"/>
              </a:ext>
            </a:extLst>
          </p:cNvPr>
          <p:cNvSpPr/>
          <p:nvPr/>
        </p:nvSpPr>
        <p:spPr>
          <a:xfrm>
            <a:off x="2186151" y="1594829"/>
            <a:ext cx="2887779" cy="1288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2309-1542-4628-84B9-5FBC0CB2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63"/>
            <a:ext cx="965708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Example: How does removing the trend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2366-E003-4F85-845A-BDE0E79B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760"/>
            <a:ext cx="10515600" cy="704347"/>
          </a:xfrm>
        </p:spPr>
        <p:txBody>
          <a:bodyPr>
            <a:normAutofit/>
          </a:bodyPr>
          <a:lstStyle/>
          <a:p>
            <a:r>
              <a:rPr lang="en-US" sz="2100" u="sng" dirty="0"/>
              <a:t>Conclusion:</a:t>
            </a:r>
            <a:r>
              <a:rPr lang="en-US" sz="2100" dirty="0"/>
              <a:t> Removing the trend increases the similarity score for this matching pair.</a:t>
            </a:r>
            <a:endParaRPr lang="en-US" sz="2100" u="sng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C3E868-A94D-4002-A331-C8C32C51F416}"/>
              </a:ext>
            </a:extLst>
          </p:cNvPr>
          <p:cNvGrpSpPr/>
          <p:nvPr/>
        </p:nvGrpSpPr>
        <p:grpSpPr>
          <a:xfrm>
            <a:off x="2374659" y="1292937"/>
            <a:ext cx="2510763" cy="1543353"/>
            <a:chOff x="1976225" y="2817670"/>
            <a:chExt cx="3046961" cy="17864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86C6E27-10DC-4E9E-A559-E9923BCF0434}"/>
                </a:ext>
              </a:extLst>
            </p:cNvPr>
            <p:cNvGrpSpPr/>
            <p:nvPr/>
          </p:nvGrpSpPr>
          <p:grpSpPr>
            <a:xfrm>
              <a:off x="1976225" y="3207099"/>
              <a:ext cx="3046961" cy="1397040"/>
              <a:chOff x="1368129" y="4664662"/>
              <a:chExt cx="3046961" cy="13970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7FE39F7-4E63-4B89-A69C-CA1AFA692E05}"/>
                  </a:ext>
                </a:extLst>
              </p:cNvPr>
              <p:cNvGrpSpPr/>
              <p:nvPr/>
            </p:nvGrpSpPr>
            <p:grpSpPr>
              <a:xfrm>
                <a:off x="1368129" y="4664663"/>
                <a:ext cx="1452984" cy="1397039"/>
                <a:chOff x="1368129" y="4664663"/>
                <a:chExt cx="1452984" cy="1397039"/>
              </a:xfrm>
            </p:grpSpPr>
            <p:pic>
              <p:nvPicPr>
                <p:cNvPr id="9" name="Picture 8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B614407-08D4-4A7D-8362-066DB1428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66" t="9856" r="34043" b="14974"/>
                <a:stretch/>
              </p:blipFill>
              <p:spPr>
                <a:xfrm>
                  <a:off x="1368129" y="4664663"/>
                  <a:ext cx="1452984" cy="139703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A8A37D0-9D01-4F72-A89C-3617FC78E641}"/>
                    </a:ext>
                  </a:extLst>
                </p:cNvPr>
                <p:cNvSpPr txBox="1"/>
                <p:nvPr/>
              </p:nvSpPr>
              <p:spPr>
                <a:xfrm>
                  <a:off x="1858887" y="5237327"/>
                  <a:ext cx="825500" cy="320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1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32A07D6-A89B-4F1D-A13E-65E3C8BA83E9}"/>
                  </a:ext>
                </a:extLst>
              </p:cNvPr>
              <p:cNvGrpSpPr/>
              <p:nvPr/>
            </p:nvGrpSpPr>
            <p:grpSpPr>
              <a:xfrm>
                <a:off x="2962106" y="4664662"/>
                <a:ext cx="1452984" cy="1397039"/>
                <a:chOff x="3136240" y="4664663"/>
                <a:chExt cx="1452984" cy="1397039"/>
              </a:xfrm>
            </p:grpSpPr>
            <p:pic>
              <p:nvPicPr>
                <p:cNvPr id="7" name="Picture 6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6397D98-ECFB-4C69-ABC8-02E22C46E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59" t="9818" r="33578" b="14409"/>
                <a:stretch/>
              </p:blipFill>
              <p:spPr>
                <a:xfrm>
                  <a:off x="3136240" y="4664663"/>
                  <a:ext cx="1452984" cy="1397039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BD589C-95E5-4447-9734-F72B3EFC424F}"/>
                    </a:ext>
                  </a:extLst>
                </p:cNvPr>
                <p:cNvSpPr txBox="1"/>
                <p:nvPr/>
              </p:nvSpPr>
              <p:spPr>
                <a:xfrm>
                  <a:off x="3609177" y="5261347"/>
                  <a:ext cx="825500" cy="320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2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4D88A1-36CB-463C-9416-AC5F5DC5ADA4}"/>
                </a:ext>
              </a:extLst>
            </p:cNvPr>
            <p:cNvSpPr txBox="1"/>
            <p:nvPr/>
          </p:nvSpPr>
          <p:spPr>
            <a:xfrm>
              <a:off x="2368154" y="2817670"/>
              <a:ext cx="2308817" cy="35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Trend Not Removed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70EE6-F1EA-4989-9C47-B4F801F280DC}"/>
              </a:ext>
            </a:extLst>
          </p:cNvPr>
          <p:cNvGrpSpPr/>
          <p:nvPr/>
        </p:nvGrpSpPr>
        <p:grpSpPr>
          <a:xfrm>
            <a:off x="7097464" y="1287514"/>
            <a:ext cx="2514600" cy="1554198"/>
            <a:chOff x="7232914" y="2813332"/>
            <a:chExt cx="3125268" cy="18069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9065CD-0F6C-4589-A701-F7F55F7AE4D4}"/>
                </a:ext>
              </a:extLst>
            </p:cNvPr>
            <p:cNvGrpSpPr/>
            <p:nvPr/>
          </p:nvGrpSpPr>
          <p:grpSpPr>
            <a:xfrm>
              <a:off x="7232914" y="3209225"/>
              <a:ext cx="3125268" cy="1411046"/>
              <a:chOff x="6809554" y="4526645"/>
              <a:chExt cx="3125268" cy="141104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347137-E6C7-4FF0-99BF-72C93C4DFC79}"/>
                  </a:ext>
                </a:extLst>
              </p:cNvPr>
              <p:cNvGrpSpPr/>
              <p:nvPr/>
            </p:nvGrpSpPr>
            <p:grpSpPr>
              <a:xfrm>
                <a:off x="6809554" y="4526646"/>
                <a:ext cx="1472572" cy="1411045"/>
                <a:chOff x="6809554" y="4549760"/>
                <a:chExt cx="1472572" cy="1411045"/>
              </a:xfrm>
            </p:grpSpPr>
            <p:pic>
              <p:nvPicPr>
                <p:cNvPr id="16" name="Picture 15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D1CC05A0-68E0-44FD-AD2B-00EA2C1D9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37" t="10032" r="33525" b="15030"/>
                <a:stretch/>
              </p:blipFill>
              <p:spPr>
                <a:xfrm>
                  <a:off x="6809554" y="4549760"/>
                  <a:ext cx="1472572" cy="1411045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2D87AB0-11E9-424B-ADB1-9B03136DBC88}"/>
                    </a:ext>
                  </a:extLst>
                </p:cNvPr>
                <p:cNvSpPr txBox="1"/>
                <p:nvPr/>
              </p:nvSpPr>
              <p:spPr>
                <a:xfrm>
                  <a:off x="7322979" y="5139598"/>
                  <a:ext cx="825498" cy="322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1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17518F9-9FBF-430E-B4F2-89F9C36EC79B}"/>
                  </a:ext>
                </a:extLst>
              </p:cNvPr>
              <p:cNvGrpSpPr/>
              <p:nvPr/>
            </p:nvGrpSpPr>
            <p:grpSpPr>
              <a:xfrm>
                <a:off x="8474161" y="4526645"/>
                <a:ext cx="1460661" cy="1411045"/>
                <a:chOff x="8684369" y="4508731"/>
                <a:chExt cx="1460661" cy="1411045"/>
              </a:xfrm>
            </p:grpSpPr>
            <p:pic>
              <p:nvPicPr>
                <p:cNvPr id="14" name="Picture 1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64B2457E-AF4C-4058-85FB-759FF27919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4" t="10025" r="33793" b="14725"/>
                <a:stretch/>
              </p:blipFill>
              <p:spPr>
                <a:xfrm>
                  <a:off x="8684369" y="4508731"/>
                  <a:ext cx="1460661" cy="141104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049B1C-3B5A-40E6-9D22-2A115F771512}"/>
                    </a:ext>
                  </a:extLst>
                </p:cNvPr>
                <p:cNvSpPr txBox="1"/>
                <p:nvPr/>
              </p:nvSpPr>
              <p:spPr>
                <a:xfrm>
                  <a:off x="9138937" y="5103769"/>
                  <a:ext cx="825498" cy="322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Scan 2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38037-7D2F-40B0-BF51-BCA5AFFCAFC5}"/>
                </a:ext>
              </a:extLst>
            </p:cNvPr>
            <p:cNvSpPr txBox="1"/>
            <p:nvPr/>
          </p:nvSpPr>
          <p:spPr>
            <a:xfrm>
              <a:off x="7907247" y="2813332"/>
              <a:ext cx="1809845" cy="35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Trend Removed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441ABE-DEB4-457E-A4E2-73ED527851D3}"/>
              </a:ext>
            </a:extLst>
          </p:cNvPr>
          <p:cNvCxnSpPr>
            <a:cxnSpLocks/>
          </p:cNvCxnSpPr>
          <p:nvPr/>
        </p:nvCxnSpPr>
        <p:spPr>
          <a:xfrm flipH="1">
            <a:off x="3627632" y="2883786"/>
            <a:ext cx="1" cy="23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E21CB5-7711-4563-98D4-B729B1747A8B}"/>
              </a:ext>
            </a:extLst>
          </p:cNvPr>
          <p:cNvSpPr txBox="1"/>
          <p:nvPr/>
        </p:nvSpPr>
        <p:spPr>
          <a:xfrm>
            <a:off x="3946660" y="3915952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A62263-F13F-4A13-AB10-8B9589186243}"/>
              </a:ext>
            </a:extLst>
          </p:cNvPr>
          <p:cNvSpPr txBox="1"/>
          <p:nvPr/>
        </p:nvSpPr>
        <p:spPr>
          <a:xfrm>
            <a:off x="2546046" y="3915278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05D6BF-955A-4080-92DB-81B78D4F1221}"/>
              </a:ext>
            </a:extLst>
          </p:cNvPr>
          <p:cNvSpPr txBox="1"/>
          <p:nvPr/>
        </p:nvSpPr>
        <p:spPr>
          <a:xfrm>
            <a:off x="7324298" y="3958144"/>
            <a:ext cx="67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27A592-14FA-4563-9B69-D4D9FEC7C1CD}"/>
              </a:ext>
            </a:extLst>
          </p:cNvPr>
          <p:cNvSpPr txBox="1"/>
          <p:nvPr/>
        </p:nvSpPr>
        <p:spPr>
          <a:xfrm>
            <a:off x="8759105" y="3958144"/>
            <a:ext cx="67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6C5BA-0B7F-42FB-A454-EEBE7AFCE7EB}"/>
              </a:ext>
            </a:extLst>
          </p:cNvPr>
          <p:cNvSpPr txBox="1"/>
          <p:nvPr/>
        </p:nvSpPr>
        <p:spPr>
          <a:xfrm>
            <a:off x="3070803" y="4991338"/>
            <a:ext cx="11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CMCs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C3E3C7-AB3A-433D-A935-4CCE6758F5E3}"/>
              </a:ext>
            </a:extLst>
          </p:cNvPr>
          <p:cNvSpPr txBox="1"/>
          <p:nvPr/>
        </p:nvSpPr>
        <p:spPr>
          <a:xfrm>
            <a:off x="7799139" y="4991338"/>
            <a:ext cx="11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 CMCs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F4DE6D-227E-43EE-9831-23C995BE877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626428" y="4799661"/>
            <a:ext cx="0" cy="191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A57F89-98EC-4500-BA7D-F7FA4A6708D1}"/>
              </a:ext>
            </a:extLst>
          </p:cNvPr>
          <p:cNvCxnSpPr>
            <a:cxnSpLocks/>
            <a:stCxn id="56" idx="2"/>
            <a:endCxn id="34" idx="0"/>
          </p:cNvCxnSpPr>
          <p:nvPr/>
        </p:nvCxnSpPr>
        <p:spPr>
          <a:xfrm>
            <a:off x="8353902" y="4860131"/>
            <a:ext cx="862" cy="131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E16FE6-0679-43C7-A93D-622663314E03}"/>
              </a:ext>
            </a:extLst>
          </p:cNvPr>
          <p:cNvCxnSpPr>
            <a:cxnSpLocks/>
          </p:cNvCxnSpPr>
          <p:nvPr/>
        </p:nvCxnSpPr>
        <p:spPr>
          <a:xfrm>
            <a:off x="8354764" y="2883786"/>
            <a:ext cx="0" cy="237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0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ACFD-37D1-49B0-B3BF-FA1DDB9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How does removing the trend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3F53-D741-41DA-961D-5A3CDFDC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45305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Modularization eases experimentation across </a:t>
            </a:r>
            <a:r>
              <a:rPr lang="en-US" sz="2400" i="1" dirty="0"/>
              <a:t>many</a:t>
            </a:r>
            <a:r>
              <a:rPr lang="en-US" sz="2400" dirty="0"/>
              <a:t> scans</a:t>
            </a:r>
          </a:p>
          <a:p>
            <a:r>
              <a:rPr lang="en-US" sz="2400" dirty="0"/>
              <a:t>Consider 63 matching and 717 non-matching pairs: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  <a:p>
            <a:endParaRPr lang="en-US" sz="2400" u="sng" dirty="0"/>
          </a:p>
          <a:p>
            <a:endParaRPr lang="en-US" sz="2400" u="sng" dirty="0"/>
          </a:p>
          <a:p>
            <a:r>
              <a:rPr lang="en-US" sz="2400" u="sng" dirty="0"/>
              <a:t>Conclusion:</a:t>
            </a:r>
            <a:r>
              <a:rPr lang="en-US" sz="2400" dirty="0"/>
              <a:t> Removing the trend increases the similarity score for many matching pairs.</a:t>
            </a:r>
            <a:endParaRPr lang="en-US" sz="2400" u="sng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F6E32F-C967-4C4F-9A0B-1F4DC1BEB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32" y="3012330"/>
            <a:ext cx="3845927" cy="237348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F753C23-E8E7-4208-BFA5-99C0FFE0C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3014805"/>
            <a:ext cx="3845927" cy="237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6CA3D-8B0D-4827-8441-AC4C3906E9FC}"/>
              </a:ext>
            </a:extLst>
          </p:cNvPr>
          <p:cNvSpPr txBox="1"/>
          <p:nvPr/>
        </p:nvSpPr>
        <p:spPr>
          <a:xfrm>
            <a:off x="1930030" y="2679217"/>
            <a:ext cx="244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Trend Not Removed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C8560-16B8-4C8F-B358-9841B5952D46}"/>
              </a:ext>
            </a:extLst>
          </p:cNvPr>
          <p:cNvSpPr txBox="1"/>
          <p:nvPr/>
        </p:nvSpPr>
        <p:spPr>
          <a:xfrm>
            <a:off x="7418204" y="2679217"/>
            <a:ext cx="18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Trend Removed</a:t>
            </a:r>
          </a:p>
        </p:txBody>
      </p:sp>
    </p:spTree>
    <p:extLst>
      <p:ext uri="{BB962C8B-B14F-4D97-AF65-F5344CB8AC3E}">
        <p14:creationId xmlns:p14="http://schemas.microsoft.com/office/powerpoint/2010/main" val="35623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A3DC-AC77-43E4-9135-60605A17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C995-69BF-4356-99BC-00C1D75C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are a useful tool for comparing forensic evidence.</a:t>
            </a:r>
          </a:p>
          <a:p>
            <a:r>
              <a:rPr lang="en-US" dirty="0"/>
              <a:t>The CMC algorithms measure the similarity between two cartridge cases based on their breech face markings.</a:t>
            </a:r>
          </a:p>
          <a:p>
            <a:endParaRPr lang="en-US" dirty="0"/>
          </a:p>
          <a:p>
            <a:r>
              <a:rPr lang="en-US" dirty="0"/>
              <a:t>Open-source algorithms enable others to reproduce results.</a:t>
            </a:r>
          </a:p>
          <a:p>
            <a:endParaRPr lang="en-US" dirty="0"/>
          </a:p>
          <a:p>
            <a:r>
              <a:rPr lang="en-US" dirty="0"/>
              <a:t>Modularizing the CMC pipeline into individual steps makes it easier to understand and experiment.</a:t>
            </a:r>
          </a:p>
        </p:txBody>
      </p:sp>
    </p:spTree>
    <p:extLst>
      <p:ext uri="{BB962C8B-B14F-4D97-AF65-F5344CB8AC3E}">
        <p14:creationId xmlns:p14="http://schemas.microsoft.com/office/powerpoint/2010/main" val="40189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6B92-39A2-44F3-879A-29D913FA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B48A-BE6F-4016-A216-4544C6A5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Source Code: </a:t>
            </a:r>
            <a:r>
              <a:rPr lang="en-US" dirty="0">
                <a:hlinkClick r:id="rId3"/>
              </a:rPr>
              <a:t>https://github.com/CSAFE-ISU/cmcR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jzemmels@iastate.edu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NIST Database: </a:t>
            </a:r>
            <a:r>
              <a:rPr lang="en-US" dirty="0">
                <a:hlinkClick r:id="rId5"/>
              </a:rPr>
              <a:t>https://tsapps.nist.gov/NRBTD/Studies/Search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Introduction to R: </a:t>
            </a:r>
            <a:r>
              <a:rPr lang="en-US" dirty="0">
                <a:hlinkClick r:id="rId6"/>
              </a:rPr>
              <a:t>https://intro2r.com/</a:t>
            </a:r>
            <a:endParaRPr lang="en-US" dirty="0"/>
          </a:p>
          <a:p>
            <a:r>
              <a:rPr lang="en-US" dirty="0"/>
              <a:t>R for Data Science: </a:t>
            </a:r>
            <a:r>
              <a:rPr lang="en-US" dirty="0">
                <a:hlinkClick r:id="rId7"/>
              </a:rPr>
              <a:t>https://r4ds.had.co.nz/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BC28-4111-4BB0-9F39-DE5A805A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2A06-8105-4571-8B29-C9B08F5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Song (2013)</a:t>
            </a:r>
          </a:p>
          <a:p>
            <a:r>
              <a:rPr lang="en-US" dirty="0"/>
              <a:t>Fadul et al. (2011)</a:t>
            </a:r>
          </a:p>
          <a:p>
            <a:r>
              <a:rPr lang="en-US" dirty="0"/>
              <a:t>R Core Team</a:t>
            </a:r>
          </a:p>
          <a:p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An Introduction to R</a:t>
            </a:r>
          </a:p>
          <a:p>
            <a:r>
              <a:rPr lang="en-US" dirty="0"/>
              <a:t>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388561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CF890-C61D-47F3-BEB5-B027172B6BAC}"/>
              </a:ext>
            </a:extLst>
          </p:cNvPr>
          <p:cNvSpPr txBox="1"/>
          <p:nvPr/>
        </p:nvSpPr>
        <p:spPr>
          <a:xfrm>
            <a:off x="3643312" y="2136338"/>
            <a:ext cx="4905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You!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771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Cartridge case analysis</a:t>
            </a:r>
          </a:p>
          <a:p>
            <a:r>
              <a:rPr lang="en-US" dirty="0"/>
              <a:t>Algorithms &amp; open-source code</a:t>
            </a:r>
          </a:p>
          <a:p>
            <a:r>
              <a:rPr lang="en-US" dirty="0"/>
              <a:t>The Congruent Matching Cells (CMC) pipeline</a:t>
            </a:r>
          </a:p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CMC pipeline experimentation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396-70FE-47B7-95CF-4A23EE2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 Case Analysis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88E781-EF65-4CBA-A6DA-7B6B7579A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69" y="1836453"/>
            <a:ext cx="7862862" cy="4083341"/>
          </a:xfrm>
        </p:spPr>
      </p:pic>
    </p:spTree>
    <p:extLst>
      <p:ext uri="{BB962C8B-B14F-4D97-AF65-F5344CB8AC3E}">
        <p14:creationId xmlns:p14="http://schemas.microsoft.com/office/powerpoint/2010/main" val="11234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0890-C742-4BE5-97F3-DC07087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as Data-to-Results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6B88-FA66-4E2F-A774-F87D396F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1911625"/>
          </a:xfrm>
        </p:spPr>
        <p:txBody>
          <a:bodyPr>
            <a:normAutofit lnSpcReduction="10000"/>
          </a:bodyPr>
          <a:lstStyle/>
          <a:p>
            <a:r>
              <a:rPr lang="en-US" sz="2700" u="sng" dirty="0"/>
              <a:t>Algorithm:</a:t>
            </a:r>
            <a:r>
              <a:rPr lang="en-US" sz="2700" i="1" dirty="0"/>
              <a:t> A set of instructions used to perform a computation.</a:t>
            </a:r>
          </a:p>
          <a:p>
            <a:r>
              <a:rPr lang="en-US" sz="2700" dirty="0"/>
              <a:t>Each instruction can be thought of as a step in an overall pipeline</a:t>
            </a:r>
          </a:p>
          <a:p>
            <a:endParaRPr lang="en-US" sz="2700" dirty="0"/>
          </a:p>
          <a:p>
            <a:r>
              <a:rPr lang="en-US" sz="2700" dirty="0"/>
              <a:t>Can be used to compute the similarity between pieces of evidence</a:t>
            </a:r>
          </a:p>
          <a:p>
            <a:endParaRPr lang="en-US" sz="2700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6CE3C66-30E2-4FEF-95B7-9B55B0BF8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3" y="4502748"/>
            <a:ext cx="2673984" cy="138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05562-A6E4-4C92-B6FD-E6DB52BF6080}"/>
              </a:ext>
            </a:extLst>
          </p:cNvPr>
          <p:cNvSpPr txBox="1"/>
          <p:nvPr/>
        </p:nvSpPr>
        <p:spPr>
          <a:xfrm>
            <a:off x="1095148" y="417012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246F7-9103-43AA-BC31-5B65BB981476}"/>
              </a:ext>
            </a:extLst>
          </p:cNvPr>
          <p:cNvSpPr txBox="1"/>
          <p:nvPr/>
        </p:nvSpPr>
        <p:spPr>
          <a:xfrm>
            <a:off x="3855458" y="4170120"/>
            <a:ext cx="17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Pre-processing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F3CD946-C130-49EA-8CBB-5BE29592B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23704" r="19209" b="20078"/>
          <a:stretch/>
        </p:blipFill>
        <p:spPr>
          <a:xfrm>
            <a:off x="3348870" y="4502130"/>
            <a:ext cx="2747128" cy="138988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945A8E7-2EA6-4F51-9788-6C9613B306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41" y="4502130"/>
            <a:ext cx="2842444" cy="1389888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EDF9DFCE-7936-4530-A39E-0585EA455C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8805"/>
          <a:stretch/>
        </p:blipFill>
        <p:spPr>
          <a:xfrm>
            <a:off x="9408929" y="4502130"/>
            <a:ext cx="2561889" cy="1389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35B2E-62B0-4F18-AE29-47605AF590DF}"/>
              </a:ext>
            </a:extLst>
          </p:cNvPr>
          <p:cNvSpPr txBox="1"/>
          <p:nvPr/>
        </p:nvSpPr>
        <p:spPr>
          <a:xfrm>
            <a:off x="7028756" y="4170120"/>
            <a:ext cx="144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1307D-0B7A-4AC1-B2C6-344FBAAA69FF}"/>
              </a:ext>
            </a:extLst>
          </p:cNvPr>
          <p:cNvSpPr txBox="1"/>
          <p:nvPr/>
        </p:nvSpPr>
        <p:spPr>
          <a:xfrm>
            <a:off x="9934752" y="4170120"/>
            <a:ext cx="151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6B7000-A8EF-4559-B775-99C51A02C091}"/>
              </a:ext>
            </a:extLst>
          </p:cNvPr>
          <p:cNvCxnSpPr>
            <a:cxnSpLocks/>
          </p:cNvCxnSpPr>
          <p:nvPr/>
        </p:nvCxnSpPr>
        <p:spPr>
          <a:xfrm flipV="1">
            <a:off x="3113627" y="5191245"/>
            <a:ext cx="2352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30CE7C-9C5F-4784-B69E-5D8E28B8015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095998" y="5197074"/>
            <a:ext cx="2352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A107EB-1AD8-457E-8469-26DF2E383F9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9173685" y="5197074"/>
            <a:ext cx="2352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E3FF-F62E-441A-A142-DCEF80F3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i="1" dirty="0"/>
              <a:t>Open-Source</a:t>
            </a:r>
            <a:r>
              <a:rPr lang="en-US" dirty="0"/>
              <a:t>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E0A9-E7AE-4ED5-938A-AB4C523F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 is freely available for investigation and experimentation</a:t>
            </a:r>
          </a:p>
          <a:p>
            <a:endParaRPr lang="en-US" dirty="0"/>
          </a:p>
          <a:p>
            <a:r>
              <a:rPr lang="en-US" dirty="0"/>
              <a:t>Open-source algorithms encourage reproducibility of results</a:t>
            </a:r>
          </a:p>
          <a:p>
            <a:endParaRPr lang="en-US" dirty="0"/>
          </a:p>
          <a:p>
            <a:r>
              <a:rPr lang="en-US" i="1" dirty="0"/>
              <a:t>Reproducibility</a:t>
            </a:r>
            <a:endParaRPr lang="en-US" dirty="0"/>
          </a:p>
          <a:p>
            <a:pPr lvl="1"/>
            <a:r>
              <a:rPr lang="en-US" dirty="0"/>
              <a:t>“Obtaining consistent computational results using the same input data, computational steps, methods, code, and conditions of analysis.” (NASEM, 2019)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Reproduction of results is required to establish error rates, etc.</a:t>
            </a:r>
          </a:p>
        </p:txBody>
      </p:sp>
    </p:spTree>
    <p:extLst>
      <p:ext uri="{BB962C8B-B14F-4D97-AF65-F5344CB8AC3E}">
        <p14:creationId xmlns:p14="http://schemas.microsoft.com/office/powerpoint/2010/main" val="34029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5F1D-DB7A-47F4-ACAD-089021C7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Congruent Matching Cells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7F6C-467D-46BF-BF0B-EE1CEFBD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613090"/>
          </a:xfrm>
        </p:spPr>
        <p:txBody>
          <a:bodyPr>
            <a:normAutofit/>
          </a:bodyPr>
          <a:lstStyle/>
          <a:p>
            <a:r>
              <a:rPr lang="en-US" sz="2200" dirty="0"/>
              <a:t>Developed at NIST in 2013 with additional changes/improvements since.</a:t>
            </a:r>
          </a:p>
          <a:p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Divide one scan into a grid of “cells”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Compare each cell to another cartridge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Classify cells as “congruent matching” if they match the other scan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Measure similarity as the total number of “Congruent Matching Cells” (CMCs)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97B14B-998C-40F5-BD8E-B13B418D3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06" y="4636652"/>
            <a:ext cx="3129261" cy="15301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0AC89BB-7124-4E08-8ECE-1B9456362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4798"/>
          <a:stretch/>
        </p:blipFill>
        <p:spPr>
          <a:xfrm>
            <a:off x="6711710" y="4513405"/>
            <a:ext cx="2873518" cy="1882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355EC-12D6-4857-9360-34A2A0FD00EA}"/>
              </a:ext>
            </a:extLst>
          </p:cNvPr>
          <p:cNvCxnSpPr/>
          <p:nvPr/>
        </p:nvCxnSpPr>
        <p:spPr>
          <a:xfrm>
            <a:off x="5374259" y="5401719"/>
            <a:ext cx="1173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6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0B44-90E6-41D6-A515-00E9B87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2E3A-A3AC-4A25-8563-E92630F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Modularizes the CMC method into an explicit pipeline: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Initial Data %&gt;% First Function %&gt;% Second Function %&gt;% 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using the R statistical programming language</a:t>
            </a:r>
          </a:p>
          <a:p>
            <a:r>
              <a:rPr lang="en-US" dirty="0"/>
              <a:t>Available </a:t>
            </a:r>
            <a:r>
              <a:rPr lang="en-US" u="sng" dirty="0"/>
              <a:t>for free</a:t>
            </a:r>
            <a:r>
              <a:rPr lang="en-US" dirty="0"/>
              <a:t> on the Comprehensive R Archive Network</a:t>
            </a:r>
          </a:p>
        </p:txBody>
      </p:sp>
    </p:spTree>
    <p:extLst>
      <p:ext uri="{BB962C8B-B14F-4D97-AF65-F5344CB8AC3E}">
        <p14:creationId xmlns:p14="http://schemas.microsoft.com/office/powerpoint/2010/main" val="37679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D6D0-7D49-4B2E-BC44-9F7FAA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*Pipe*line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C25D5E-1748-4393-93BD-5041DC0CB028}"/>
              </a:ext>
            </a:extLst>
          </p:cNvPr>
          <p:cNvGrpSpPr/>
          <p:nvPr/>
        </p:nvGrpSpPr>
        <p:grpSpPr>
          <a:xfrm>
            <a:off x="604036" y="1707343"/>
            <a:ext cx="1887748" cy="4097781"/>
            <a:chOff x="604036" y="1707343"/>
            <a:chExt cx="1887748" cy="409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CFA84-FFDE-4BAA-85CE-0C759C776FA5}"/>
                </a:ext>
              </a:extLst>
            </p:cNvPr>
            <p:cNvSpPr txBox="1"/>
            <p:nvPr/>
          </p:nvSpPr>
          <p:spPr>
            <a:xfrm>
              <a:off x="604037" y="1707343"/>
              <a:ext cx="1887747" cy="369332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Initial Data %&gt;%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2D756B-6BBA-496E-8164-17A2F8E5AE62}"/>
                </a:ext>
              </a:extLst>
            </p:cNvPr>
            <p:cNvSpPr txBox="1"/>
            <p:nvPr/>
          </p:nvSpPr>
          <p:spPr>
            <a:xfrm>
              <a:off x="604036" y="3334124"/>
              <a:ext cx="1887748" cy="307777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Cartridge Cases %&gt;%</a:t>
              </a:r>
            </a:p>
          </p:txBody>
        </p:sp>
        <p:pic>
          <p:nvPicPr>
            <p:cNvPr id="18" name="Picture 1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C096AE2F-4359-4A87-94F1-F950E90F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36" y="4890724"/>
              <a:ext cx="1760765" cy="914400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B99BA-DB55-4E00-9AA9-4E2A5CF32936}"/>
              </a:ext>
            </a:extLst>
          </p:cNvPr>
          <p:cNvGrpSpPr/>
          <p:nvPr/>
        </p:nvGrpSpPr>
        <p:grpSpPr>
          <a:xfrm>
            <a:off x="6153242" y="1707343"/>
            <a:ext cx="2738982" cy="4097781"/>
            <a:chOff x="5931608" y="1707343"/>
            <a:chExt cx="2738982" cy="40977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E535B-CB4B-4519-802E-6941CFC5C2B2}"/>
                </a:ext>
              </a:extLst>
            </p:cNvPr>
            <p:cNvSpPr txBox="1"/>
            <p:nvPr/>
          </p:nvSpPr>
          <p:spPr>
            <a:xfrm>
              <a:off x="6288214" y="1707343"/>
              <a:ext cx="20257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Comparison 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7308E-4005-4F22-B80B-DA929CC30E1B}"/>
                </a:ext>
              </a:extLst>
            </p:cNvPr>
            <p:cNvSpPr txBox="1"/>
            <p:nvPr/>
          </p:nvSpPr>
          <p:spPr>
            <a:xfrm>
              <a:off x="5931608" y="3334124"/>
              <a:ext cx="2738982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comparison_allTogether</a:t>
              </a:r>
              <a:r>
                <a:rPr lang="en-US" sz="1400" dirty="0"/>
                <a:t>() %&gt;%</a:t>
              </a:r>
            </a:p>
          </p:txBody>
        </p:sp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A4F8F429-1766-4BE6-992F-80047F0A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085" y="4890724"/>
              <a:ext cx="1870029" cy="914400"/>
            </a:xfrm>
            <a:prstGeom prst="rect">
              <a:avLst/>
            </a:prstGeom>
            <a:ln w="57150">
              <a:solidFill>
                <a:srgbClr val="B29ADC"/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BE1548-875C-4906-BC8C-B2DA39A77461}"/>
              </a:ext>
            </a:extLst>
          </p:cNvPr>
          <p:cNvGrpSpPr/>
          <p:nvPr/>
        </p:nvGrpSpPr>
        <p:grpSpPr>
          <a:xfrm>
            <a:off x="2953022" y="1707343"/>
            <a:ext cx="2738982" cy="4097781"/>
            <a:chOff x="2842205" y="1707343"/>
            <a:chExt cx="2738982" cy="409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563EC-C54A-4611-8661-B6D2C6787F61}"/>
                </a:ext>
              </a:extLst>
            </p:cNvPr>
            <p:cNvSpPr txBox="1"/>
            <p:nvPr/>
          </p:nvSpPr>
          <p:spPr>
            <a:xfrm>
              <a:off x="3086668" y="1707343"/>
              <a:ext cx="2250057" cy="369332"/>
            </a:xfrm>
            <a:prstGeom prst="rect">
              <a:avLst/>
            </a:prstGeom>
            <a:solidFill>
              <a:srgbClr val="FEDD5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Pre-processing %&gt;%</a:t>
              </a:r>
            </a:p>
          </p:txBody>
        </p:sp>
        <p:pic>
          <p:nvPicPr>
            <p:cNvPr id="19" name="Picture 18" descr="Shape&#10;&#10;Description automatically generated">
              <a:extLst>
                <a:ext uri="{FF2B5EF4-FFF2-40B4-BE49-F238E27FC236}">
                  <a16:creationId xmlns:a16="http://schemas.microsoft.com/office/drawing/2014/main" id="{B49AB9BE-35FA-4142-9846-ACE0014A8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" t="23704" r="19209" b="20078"/>
            <a:stretch/>
          </p:blipFill>
          <p:spPr>
            <a:xfrm>
              <a:off x="3308036" y="4890724"/>
              <a:ext cx="1807321" cy="914400"/>
            </a:xfrm>
            <a:prstGeom prst="rect">
              <a:avLst/>
            </a:prstGeom>
            <a:ln w="57150">
              <a:solidFill>
                <a:srgbClr val="FEDD5E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88A215E-7448-4CAD-899D-1F687AF0E980}"/>
                </a:ext>
              </a:extLst>
            </p:cNvPr>
            <p:cNvGrpSpPr/>
            <p:nvPr/>
          </p:nvGrpSpPr>
          <p:grpSpPr>
            <a:xfrm>
              <a:off x="2842205" y="2868615"/>
              <a:ext cx="2738982" cy="1238795"/>
              <a:chOff x="2441656" y="2379045"/>
              <a:chExt cx="2738982" cy="12387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E9075-0BA3-4B4E-B190-3D2FD70C0F9B}"/>
                  </a:ext>
                </a:extLst>
              </p:cNvPr>
              <p:cNvSpPr txBox="1"/>
              <p:nvPr/>
            </p:nvSpPr>
            <p:spPr>
              <a:xfrm>
                <a:off x="2778072" y="2379045"/>
                <a:ext cx="2066150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preProcess_crop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4E1A65-38C8-4044-8776-E4D14B6A66A1}"/>
                  </a:ext>
                </a:extLst>
              </p:cNvPr>
              <p:cNvSpPr txBox="1"/>
              <p:nvPr/>
            </p:nvSpPr>
            <p:spPr>
              <a:xfrm>
                <a:off x="2441656" y="2812856"/>
                <a:ext cx="273898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preProcess_removeTrend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318FCF-BC6A-4607-AE38-464B1CF0D7F6}"/>
                  </a:ext>
                </a:extLst>
              </p:cNvPr>
              <p:cNvSpPr txBox="1"/>
              <p:nvPr/>
            </p:nvSpPr>
            <p:spPr>
              <a:xfrm>
                <a:off x="2503246" y="3310063"/>
                <a:ext cx="261580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preProcess_gaussFilter</a:t>
                </a:r>
                <a:r>
                  <a:rPr lang="en-US" sz="1400" dirty="0"/>
                  <a:t>() %&gt;%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F7F96A-963C-4539-B9AA-362FDA7FE269}"/>
              </a:ext>
            </a:extLst>
          </p:cNvPr>
          <p:cNvGrpSpPr/>
          <p:nvPr/>
        </p:nvGrpSpPr>
        <p:grpSpPr>
          <a:xfrm>
            <a:off x="9353462" y="1707343"/>
            <a:ext cx="1857333" cy="4144406"/>
            <a:chOff x="9353462" y="1707343"/>
            <a:chExt cx="1857333" cy="41444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E57E3-7BC3-4EF6-8D67-9DC25394FA4F}"/>
                </a:ext>
              </a:extLst>
            </p:cNvPr>
            <p:cNvSpPr txBox="1"/>
            <p:nvPr/>
          </p:nvSpPr>
          <p:spPr>
            <a:xfrm>
              <a:off x="9524830" y="1707343"/>
              <a:ext cx="1514597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Final Results</a:t>
              </a:r>
            </a:p>
          </p:txBody>
        </p:sp>
        <p:pic>
          <p:nvPicPr>
            <p:cNvPr id="21" name="Picture 20" descr="Shape&#10;&#10;Description automatically generated">
              <a:extLst>
                <a:ext uri="{FF2B5EF4-FFF2-40B4-BE49-F238E27FC236}">
                  <a16:creationId xmlns:a16="http://schemas.microsoft.com/office/drawing/2014/main" id="{D71B1561-5A46-42B5-8A09-FF5D960DC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886" r="9127" b="78805"/>
            <a:stretch/>
          </p:blipFill>
          <p:spPr>
            <a:xfrm>
              <a:off x="9353462" y="4844100"/>
              <a:ext cx="1857333" cy="1007649"/>
            </a:xfrm>
            <a:prstGeom prst="rect">
              <a:avLst/>
            </a:prstGeom>
            <a:ln w="57150">
              <a:solidFill>
                <a:srgbClr val="93AAE3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4EF48-2A47-4C8F-862A-939FCF495104}"/>
                </a:ext>
              </a:extLst>
            </p:cNvPr>
            <p:cNvSpPr txBox="1"/>
            <p:nvPr/>
          </p:nvSpPr>
          <p:spPr>
            <a:xfrm>
              <a:off x="9524830" y="3334124"/>
              <a:ext cx="1514597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decision_CMC</a:t>
              </a:r>
              <a:r>
                <a:rPr lang="en-US" sz="14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12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53C0C0F-9BBC-48D8-BDBD-72260941482B}"/>
              </a:ext>
            </a:extLst>
          </p:cNvPr>
          <p:cNvSpPr/>
          <p:nvPr/>
        </p:nvSpPr>
        <p:spPr>
          <a:xfrm>
            <a:off x="1624010" y="4448175"/>
            <a:ext cx="3776663" cy="171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19B5-1840-41B2-A58F-9404090F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CMC Pipeline 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02A0-DF75-4320-A8CF-6E5B7159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125"/>
            <a:ext cx="10515600" cy="4351338"/>
          </a:xfrm>
        </p:spPr>
        <p:txBody>
          <a:bodyPr/>
          <a:lstStyle/>
          <a:p>
            <a:r>
              <a:rPr lang="en-US" dirty="0"/>
              <a:t>Modularization enables experimentation with particular steps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EF47-E410-466E-A88D-A42287A88390}"/>
              </a:ext>
            </a:extLst>
          </p:cNvPr>
          <p:cNvSpPr txBox="1"/>
          <p:nvPr/>
        </p:nvSpPr>
        <p:spPr>
          <a:xfrm>
            <a:off x="604036" y="2980444"/>
            <a:ext cx="1887748" cy="30777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Cartridge Cases 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4D3F-4725-4DCF-A388-97028DF4390A}"/>
              </a:ext>
            </a:extLst>
          </p:cNvPr>
          <p:cNvSpPr txBox="1"/>
          <p:nvPr/>
        </p:nvSpPr>
        <p:spPr>
          <a:xfrm>
            <a:off x="3289438" y="2514935"/>
            <a:ext cx="2066150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preProcess_crop</a:t>
            </a:r>
            <a:r>
              <a:rPr lang="en-US" sz="1400" dirty="0"/>
              <a:t>() %&gt;%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99632-3965-4E06-9993-81CE6751ECAD}"/>
              </a:ext>
            </a:extLst>
          </p:cNvPr>
          <p:cNvSpPr txBox="1"/>
          <p:nvPr/>
        </p:nvSpPr>
        <p:spPr>
          <a:xfrm>
            <a:off x="2953022" y="2948746"/>
            <a:ext cx="2738982" cy="307777"/>
          </a:xfrm>
          <a:prstGeom prst="rect">
            <a:avLst/>
          </a:prstGeom>
          <a:solidFill>
            <a:srgbClr val="FEDD5E"/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trike="sngStrike" dirty="0" err="1"/>
              <a:t>preProcess_removeTrend</a:t>
            </a:r>
            <a:r>
              <a:rPr lang="en-US" sz="1400" strike="sngStrike" dirty="0"/>
              <a:t>() %&gt;%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1F3E8-9C6C-43FA-9B33-B31FD48A2523}"/>
              </a:ext>
            </a:extLst>
          </p:cNvPr>
          <p:cNvSpPr txBox="1"/>
          <p:nvPr/>
        </p:nvSpPr>
        <p:spPr>
          <a:xfrm>
            <a:off x="3014612" y="3445953"/>
            <a:ext cx="2615802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preProcess_gaussFilter</a:t>
            </a:r>
            <a:r>
              <a:rPr lang="en-US" sz="1400" dirty="0"/>
              <a:t>() %&gt;%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B0D3-08EA-4581-94A6-463922096E01}"/>
              </a:ext>
            </a:extLst>
          </p:cNvPr>
          <p:cNvSpPr txBox="1"/>
          <p:nvPr/>
        </p:nvSpPr>
        <p:spPr>
          <a:xfrm>
            <a:off x="6153242" y="2980444"/>
            <a:ext cx="273898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comparison_allTogether</a:t>
            </a:r>
            <a:r>
              <a:rPr lang="en-US" sz="1400" dirty="0"/>
              <a:t>() %&gt;%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10A1-B1F3-4040-8C6F-5C1E2A72283E}"/>
              </a:ext>
            </a:extLst>
          </p:cNvPr>
          <p:cNvSpPr txBox="1"/>
          <p:nvPr/>
        </p:nvSpPr>
        <p:spPr>
          <a:xfrm>
            <a:off x="9524830" y="2980444"/>
            <a:ext cx="1514597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decision_CMC</a:t>
            </a:r>
            <a:r>
              <a:rPr lang="en-US" sz="1400" dirty="0"/>
              <a:t>()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AAFE95-8DE0-4425-94A8-9F9F7B473A43}"/>
              </a:ext>
            </a:extLst>
          </p:cNvPr>
          <p:cNvGrpSpPr/>
          <p:nvPr/>
        </p:nvGrpSpPr>
        <p:grpSpPr>
          <a:xfrm>
            <a:off x="1696720" y="4118964"/>
            <a:ext cx="3624470" cy="1941070"/>
            <a:chOff x="1696720" y="4395010"/>
            <a:chExt cx="3624470" cy="1958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9701DB8-29A1-463A-921E-5F61369B31ED}"/>
                </a:ext>
              </a:extLst>
            </p:cNvPr>
            <p:cNvGrpSpPr/>
            <p:nvPr/>
          </p:nvGrpSpPr>
          <p:grpSpPr>
            <a:xfrm>
              <a:off x="1696720" y="4784438"/>
              <a:ext cx="3624470" cy="1569317"/>
              <a:chOff x="1088624" y="4664661"/>
              <a:chExt cx="3624470" cy="156931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EA37D9-F0C1-4989-BE10-0E2B0495BA22}"/>
                  </a:ext>
                </a:extLst>
              </p:cNvPr>
              <p:cNvGrpSpPr/>
              <p:nvPr/>
            </p:nvGrpSpPr>
            <p:grpSpPr>
              <a:xfrm>
                <a:off x="1088624" y="4664662"/>
                <a:ext cx="1566041" cy="1569316"/>
                <a:chOff x="1088624" y="4664662"/>
                <a:chExt cx="1566041" cy="1569316"/>
              </a:xfrm>
            </p:grpSpPr>
            <p:pic>
              <p:nvPicPr>
                <p:cNvPr id="17" name="Picture 1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EEDE655-C20C-49D0-80CF-1C19427681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66" t="9856" r="34043" b="14974"/>
                <a:stretch/>
              </p:blipFill>
              <p:spPr>
                <a:xfrm>
                  <a:off x="1088624" y="4664662"/>
                  <a:ext cx="1566041" cy="156931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A7A306-E436-4D39-A850-B0118855ADD6}"/>
                    </a:ext>
                  </a:extLst>
                </p:cNvPr>
                <p:cNvSpPr txBox="1"/>
                <p:nvPr/>
              </p:nvSpPr>
              <p:spPr>
                <a:xfrm>
                  <a:off x="1559095" y="5262251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1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C89DB3F-FC1F-49B5-9E82-838850AD72C1}"/>
                  </a:ext>
                </a:extLst>
              </p:cNvPr>
              <p:cNvGrpSpPr/>
              <p:nvPr/>
            </p:nvGrpSpPr>
            <p:grpSpPr>
              <a:xfrm>
                <a:off x="3147053" y="4664661"/>
                <a:ext cx="1566041" cy="1569316"/>
                <a:chOff x="3321187" y="4664662"/>
                <a:chExt cx="1566041" cy="1569316"/>
              </a:xfrm>
            </p:grpSpPr>
            <p:pic>
              <p:nvPicPr>
                <p:cNvPr id="13" name="Picture 12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9622C2-BA06-4443-BCF9-EBA361195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59" t="9818" r="33578" b="14409"/>
                <a:stretch/>
              </p:blipFill>
              <p:spPr>
                <a:xfrm>
                  <a:off x="3321187" y="4664662"/>
                  <a:ext cx="1566041" cy="1569316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314478-27AC-4C30-8CD8-14FF4A191D60}"/>
                    </a:ext>
                  </a:extLst>
                </p:cNvPr>
                <p:cNvSpPr txBox="1"/>
                <p:nvPr/>
              </p:nvSpPr>
              <p:spPr>
                <a:xfrm>
                  <a:off x="3830258" y="5262251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2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BB8B39-6FFB-4548-8A41-3FC266BAD407}"/>
                </a:ext>
              </a:extLst>
            </p:cNvPr>
            <p:cNvSpPr txBox="1"/>
            <p:nvPr/>
          </p:nvSpPr>
          <p:spPr>
            <a:xfrm>
              <a:off x="2368154" y="4395010"/>
              <a:ext cx="2308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Not Removed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C59803-24F6-4F9B-AFF8-416E3492A30D}"/>
              </a:ext>
            </a:extLst>
          </p:cNvPr>
          <p:cNvGrpSpPr/>
          <p:nvPr/>
        </p:nvGrpSpPr>
        <p:grpSpPr>
          <a:xfrm>
            <a:off x="6897043" y="4114626"/>
            <a:ext cx="3776663" cy="2022698"/>
            <a:chOff x="6897043" y="4114626"/>
            <a:chExt cx="3776663" cy="202269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A2C2BD-1D69-4715-94A5-3CFFB03DDA62}"/>
                </a:ext>
              </a:extLst>
            </p:cNvPr>
            <p:cNvSpPr/>
            <p:nvPr/>
          </p:nvSpPr>
          <p:spPr>
            <a:xfrm>
              <a:off x="6897043" y="4422824"/>
              <a:ext cx="3776663" cy="1714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071393-AC09-4D2A-9692-5E483B2909F5}"/>
                </a:ext>
              </a:extLst>
            </p:cNvPr>
            <p:cNvGrpSpPr/>
            <p:nvPr/>
          </p:nvGrpSpPr>
          <p:grpSpPr>
            <a:xfrm>
              <a:off x="6972813" y="4505320"/>
              <a:ext cx="3618529" cy="1554712"/>
              <a:chOff x="6549453" y="4521446"/>
              <a:chExt cx="3618529" cy="155471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ADE7D6-697C-4AC4-A06C-16B75E2635F7}"/>
                  </a:ext>
                </a:extLst>
              </p:cNvPr>
              <p:cNvGrpSpPr/>
              <p:nvPr/>
            </p:nvGrpSpPr>
            <p:grpSpPr>
              <a:xfrm>
                <a:off x="6549453" y="4526645"/>
                <a:ext cx="1569417" cy="1549513"/>
                <a:chOff x="6549453" y="4549759"/>
                <a:chExt cx="1569417" cy="1549513"/>
              </a:xfrm>
            </p:grpSpPr>
            <p:pic>
              <p:nvPicPr>
                <p:cNvPr id="15" name="Picture 14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B46D1AD0-C1AD-42A9-B18F-545C21E52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37" t="10032" r="33525" b="15030"/>
                <a:stretch/>
              </p:blipFill>
              <p:spPr>
                <a:xfrm>
                  <a:off x="6549453" y="4549759"/>
                  <a:ext cx="1569417" cy="154951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BF5CC1-BDAE-4EB4-9D14-8DEB454FE068}"/>
                    </a:ext>
                  </a:extLst>
                </p:cNvPr>
                <p:cNvSpPr txBox="1"/>
                <p:nvPr/>
              </p:nvSpPr>
              <p:spPr>
                <a:xfrm>
                  <a:off x="7032942" y="5164937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1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ABB8F24-2D01-4F52-BFC9-56C55CFCE21B}"/>
                  </a:ext>
                </a:extLst>
              </p:cNvPr>
              <p:cNvGrpSpPr/>
              <p:nvPr/>
            </p:nvGrpSpPr>
            <p:grpSpPr>
              <a:xfrm>
                <a:off x="8611259" y="4521446"/>
                <a:ext cx="1556723" cy="1549513"/>
                <a:chOff x="8821467" y="4503532"/>
                <a:chExt cx="1556723" cy="1549513"/>
              </a:xfrm>
            </p:grpSpPr>
            <p:pic>
              <p:nvPicPr>
                <p:cNvPr id="11" name="Picture 10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FEBF3E0D-E474-4215-AC6F-76F8808A7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4" t="10025" r="33793" b="14725"/>
                <a:stretch/>
              </p:blipFill>
              <p:spPr>
                <a:xfrm>
                  <a:off x="8821467" y="4503532"/>
                  <a:ext cx="1556723" cy="1549513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2AF2EE-3C92-4D0D-83AC-DB6B3CF9CEAC}"/>
                    </a:ext>
                  </a:extLst>
                </p:cNvPr>
                <p:cNvSpPr txBox="1"/>
                <p:nvPr/>
              </p:nvSpPr>
              <p:spPr>
                <a:xfrm>
                  <a:off x="9329226" y="5161513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2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1C189-E977-400E-A8C0-6C7B6C7D3174}"/>
                </a:ext>
              </a:extLst>
            </p:cNvPr>
            <p:cNvSpPr txBox="1"/>
            <p:nvPr/>
          </p:nvSpPr>
          <p:spPr>
            <a:xfrm>
              <a:off x="7907248" y="4114626"/>
              <a:ext cx="1809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8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221F1F"/>
      </a:dk1>
      <a:lt1>
        <a:srgbClr val="F2F2F2"/>
      </a:lt1>
      <a:dk2>
        <a:srgbClr val="234089"/>
      </a:dk2>
      <a:lt2>
        <a:srgbClr val="FDFBE1"/>
      </a:lt2>
      <a:accent1>
        <a:srgbClr val="FFE86D"/>
      </a:accent1>
      <a:accent2>
        <a:srgbClr val="4A2C80"/>
      </a:accent2>
      <a:accent3>
        <a:srgbClr val="09BCC6"/>
      </a:accent3>
      <a:accent4>
        <a:srgbClr val="FFFFFF"/>
      </a:accent4>
      <a:accent5>
        <a:srgbClr val="F9B52C"/>
      </a:accent5>
      <a:accent6>
        <a:srgbClr val="FDC317"/>
      </a:accent6>
      <a:hlink>
        <a:srgbClr val="234089"/>
      </a:hlink>
      <a:folHlink>
        <a:srgbClr val="09BCC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/>
            </a:gs>
            <a:gs pos="50000">
              <a:schemeClr val="tx2"/>
            </a:gs>
            <a:gs pos="100000">
              <a:schemeClr val="accent2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Widescreen</PresentationFormat>
  <Paragraphs>156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Palatino Linotype</vt:lpstr>
      <vt:lpstr>Office Theme</vt:lpstr>
      <vt:lpstr>An Accessible Open-Source Implementation of the Congruent Matching Cells Algorithms for Cartridge Case Analysis</vt:lpstr>
      <vt:lpstr>Overview</vt:lpstr>
      <vt:lpstr>Cartridge Case Analysis</vt:lpstr>
      <vt:lpstr>Algorithms as Data-to-Results Pipelines</vt:lpstr>
      <vt:lpstr>What are Open-Source Algorithms?</vt:lpstr>
      <vt:lpstr>The Congruent Matching Cells Algorithms</vt:lpstr>
      <vt:lpstr>The cmcR package</vt:lpstr>
      <vt:lpstr>cmcR *Pipe*line</vt:lpstr>
      <vt:lpstr>CMC Pipeline Experimentation</vt:lpstr>
      <vt:lpstr>Example: How does removing the trend affect the CMC score?</vt:lpstr>
      <vt:lpstr>Example: How does removing the trend affect the CMC score?</vt:lpstr>
      <vt:lpstr>Summary</vt:lpstr>
      <vt:lpstr>Resources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Jase Hamstad</dc:creator>
  <cp:lastModifiedBy>Joe Zemme</cp:lastModifiedBy>
  <cp:revision>63</cp:revision>
  <dcterms:created xsi:type="dcterms:W3CDTF">2021-10-29T21:23:41Z</dcterms:created>
  <dcterms:modified xsi:type="dcterms:W3CDTF">2022-01-07T21:13:12Z</dcterms:modified>
</cp:coreProperties>
</file>